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Roboto Light"/>
      <p:regular r:id="rId26"/>
      <p:bold r:id="rId27"/>
      <p:italic r:id="rId28"/>
      <p:boldItalic r:id="rId29"/>
    </p:embeddedFont>
    <p:embeddedFont>
      <p:font typeface="Dosis ExtraLight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RobotoLight-italic.fntdata"/><Relationship Id="rId27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ExtraLight-bold.fntdata"/><Relationship Id="rId30" Type="http://schemas.openxmlformats.org/officeDocument/2006/relationships/font" Target="fonts/Dosis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6406837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6406837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g640262012d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3" name="Google Shape;4433;g640262012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63f95fc831_1_4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63f95fc831_1_4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g63f95fc831_1_4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4" name="Google Shape;4384;g63f95fc831_1_4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g6407df20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1" name="Google Shape;4391;g6407df20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63f95fc831_1_4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8" name="Google Shape;4398;g63f95fc831_1_4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63f95fc831_1_4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8" name="Google Shape;4408;g63f95fc831_1_4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6407df20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6407df20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6407df20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6407df20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6407df20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6407df20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4" name="Google Shape;94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4" name="Google Shape;214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4" name="Google Shape;424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7" name="Google Shape;3757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758" name="Google Shape;3758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5" name="Google Shape;3815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816" name="Google Shape;3816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8" name="Google Shape;3878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879" name="Google Shape;3879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981" name="Google Shape;3981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2" name="Google Shape;403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5" name="Google Shape;4035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4036" name="Google Shape;4036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4198" name="Google Shape;419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2" name="Google Shape;43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3" name="Google Shape;43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0" name="Google Shape;530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2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31" name="Google Shape;531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2" name="Google Shape;532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3" name="Google Shape;613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3" name="Google Shape;733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3" name="Google Shape;943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6" name="Google Shape;10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" name="Google Shape;1050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51" name="Google Shape;1051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52" name="Google Shape;1052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3" name="Google Shape;1133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3" name="Google Shape;1253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3" name="Google Shape;1463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7" name="Google Shape;156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568" name="Google Shape;156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49" name="Google Shape;164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769" name="Google Shape;176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979" name="Google Shape;197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2" name="Google Shape;208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4" name="Google Shape;2084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085" name="Google Shape;2085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43" name="Google Shape;2143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06" name="Google Shape;2206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08" name="Google Shape;2308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5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59" name="Google Shape;2359;p5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60" name="Google Shape;236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4" name="Google Shape;2364;p6"/>
          <p:cNvSpPr txBox="1"/>
          <p:nvPr>
            <p:ph idx="2" type="body"/>
          </p:nvPr>
        </p:nvSpPr>
        <p:spPr>
          <a:xfrm>
            <a:off x="3995149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365" name="Google Shape;236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66" name="Google Shape;236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24" name="Google Shape;242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487" name="Google Shape;248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589" name="Google Shape;258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9" name="Google Shape;263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0" name="Google Shape;26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7"/>
          <p:cNvSpPr txBox="1"/>
          <p:nvPr>
            <p:ph idx="1" type="body"/>
          </p:nvPr>
        </p:nvSpPr>
        <p:spPr>
          <a:xfrm>
            <a:off x="413500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4" name="Google Shape;2644;p7"/>
          <p:cNvSpPr txBox="1"/>
          <p:nvPr>
            <p:ph idx="2" type="body"/>
          </p:nvPr>
        </p:nvSpPr>
        <p:spPr>
          <a:xfrm>
            <a:off x="2801838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5" name="Google Shape;2645;p7"/>
          <p:cNvSpPr txBox="1"/>
          <p:nvPr>
            <p:ph idx="3" type="body"/>
          </p:nvPr>
        </p:nvSpPr>
        <p:spPr>
          <a:xfrm>
            <a:off x="5190175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6" name="Google Shape;2646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7" name="Google Shape;26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8" name="Google Shape;2648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49" name="Google Shape;2649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07" name="Google Shape;2707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70" name="Google Shape;2770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72" name="Google Shape;2872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25" name="Google Shape;2925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983" name="Google Shape;2983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46" name="Google Shape;3046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48" name="Google Shape;3148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8" name="Google Shape;3198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9" name="Google Shape;31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2" name="Google Shape;3202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03" name="Google Shape;3203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61" name="Google Shape;3261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3" name="Google Shape;3323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24" name="Google Shape;3324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26" name="Google Shape;3426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6" name="Google Shape;3476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477" name="Google Shape;3477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8" name="Google Shape;34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0" name="Google Shape;3480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481" name="Google Shape;3481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539" name="Google Shape;3539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02" name="Google Shape;3602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04" name="Google Shape;3704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5" name="Google Shape;37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1100" y="2821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Font typeface="Montserrat Light"/>
              <a:buNone/>
              <a:defRPr sz="3000">
                <a:solidFill>
                  <a:srgbClr val="3D85C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3500" y="12763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▪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●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○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■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33PIGm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14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4369" name="Google Shape;4369;p14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10/21/2019</a:t>
            </a:r>
            <a:endParaRPr/>
          </a:p>
        </p:txBody>
      </p:sp>
      <p:sp>
        <p:nvSpPr>
          <p:cNvPr id="4370" name="Google Shape;4370;p14"/>
          <p:cNvSpPr txBox="1"/>
          <p:nvPr/>
        </p:nvSpPr>
        <p:spPr>
          <a:xfrm>
            <a:off x="3321060" y="4033150"/>
            <a:ext cx="2627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Check-in: </a:t>
            </a: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http://bit.ly/33PIGmF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Pin: 630521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23"/>
          <p:cNvSpPr/>
          <p:nvPr/>
        </p:nvSpPr>
        <p:spPr>
          <a:xfrm>
            <a:off x="0" y="4394175"/>
            <a:ext cx="795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2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37" name="Google Shape;44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8" y="1063375"/>
            <a:ext cx="6982622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15"/>
          <p:cNvSpPr txBox="1"/>
          <p:nvPr>
            <p:ph idx="4294967295" type="body"/>
          </p:nvPr>
        </p:nvSpPr>
        <p:spPr>
          <a:xfrm>
            <a:off x="775575" y="271650"/>
            <a:ext cx="2621100" cy="4493100"/>
          </a:xfrm>
          <a:prstGeom prst="rect">
            <a:avLst/>
          </a:prstGeom>
          <a:ln cap="flat" cmpd="sng" w="9525">
            <a:solidFill>
              <a:srgbClr val="015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Input (X)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Discrete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Continuous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6" name="Google Shape;4376;p15"/>
          <p:cNvSpPr txBox="1"/>
          <p:nvPr>
            <p:ph idx="4294967295" type="body"/>
          </p:nvPr>
        </p:nvSpPr>
        <p:spPr>
          <a:xfrm>
            <a:off x="4661900" y="271650"/>
            <a:ext cx="2621100" cy="4493100"/>
          </a:xfrm>
          <a:prstGeom prst="rect">
            <a:avLst/>
          </a:prstGeom>
          <a:ln cap="flat" cmpd="sng" w="9525">
            <a:solidFill>
              <a:srgbClr val="015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Output (Y)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Discrete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Ordinal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Categorical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Integer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  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solidFill>
                  <a:srgbClr val="6AA84F"/>
                </a:solidFill>
              </a:rPr>
              <a:t>P(Dog | X) = 0.9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  </a:t>
            </a:r>
            <a:r>
              <a:rPr lang="en" sz="1800">
                <a:solidFill>
                  <a:srgbClr val="FF0000"/>
                </a:solidFill>
              </a:rPr>
              <a:t>P(Cat  | X) = 0.1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 P(Mouse | X) = 0.1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77" name="Google Shape;4377;p15"/>
          <p:cNvSpPr/>
          <p:nvPr/>
        </p:nvSpPr>
        <p:spPr>
          <a:xfrm>
            <a:off x="3599838" y="2446844"/>
            <a:ext cx="8589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9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15"/>
          <p:cNvSpPr txBox="1"/>
          <p:nvPr/>
        </p:nvSpPr>
        <p:spPr>
          <a:xfrm>
            <a:off x="3197399" y="1719969"/>
            <a:ext cx="167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597F"/>
                </a:solidFill>
                <a:latin typeface="Roboto Light"/>
                <a:ea typeface="Roboto Light"/>
                <a:cs typeface="Roboto Light"/>
                <a:sym typeface="Roboto Light"/>
              </a:rPr>
              <a:t>Classifier</a:t>
            </a:r>
            <a:br>
              <a:rPr lang="en" sz="1800">
                <a:solidFill>
                  <a:srgbClr val="01597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rPr>
              <a:t>f : x → y</a:t>
            </a:r>
            <a:endParaRPr sz="1800">
              <a:solidFill>
                <a:srgbClr val="003B5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79" name="Google Shape;43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150" y="2943425"/>
            <a:ext cx="2246609" cy="1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0" name="Google Shape;4380;p15"/>
          <p:cNvSpPr/>
          <p:nvPr/>
        </p:nvSpPr>
        <p:spPr>
          <a:xfrm>
            <a:off x="6780900" y="3413575"/>
            <a:ext cx="1110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15"/>
          <p:cNvSpPr txBox="1"/>
          <p:nvPr/>
        </p:nvSpPr>
        <p:spPr>
          <a:xfrm>
            <a:off x="7012175" y="3302575"/>
            <a:ext cx="610500" cy="3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b="1" sz="18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1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Learn</a:t>
            </a:r>
            <a:r>
              <a:rPr lang="en"/>
              <a:t> the differences in properties best separate the data</a:t>
            </a:r>
            <a:endParaRPr/>
          </a:p>
          <a:p>
            <a:pPr indent="-342900" lvl="0" marL="6858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F</a:t>
            </a:r>
            <a:r>
              <a:rPr lang="en"/>
              <a:t>ind the closest match with the highest conditional probability</a:t>
            </a:r>
            <a:endParaRPr/>
          </a:p>
        </p:txBody>
      </p:sp>
      <p:sp>
        <p:nvSpPr>
          <p:cNvPr id="4387" name="Google Shape;4387;p16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6858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Learn the properties of each classes (labels) seen</a:t>
            </a:r>
            <a:endParaRPr/>
          </a:p>
          <a:p>
            <a:pPr indent="-342900" lvl="0" marL="6858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Compare and find the closest match</a:t>
            </a:r>
            <a:endParaRPr/>
          </a:p>
        </p:txBody>
      </p:sp>
      <p:sp>
        <p:nvSpPr>
          <p:cNvPr id="4388" name="Google Shape;4388;p1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17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Assume a model/function for </a:t>
            </a:r>
            <a:r>
              <a:rPr lang="en"/>
              <a:t>P(y | 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Train with data to estimate P(y | 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Given new data, use P(y | x) to predict/map the correct label/class</a:t>
            </a:r>
            <a:endParaRPr/>
          </a:p>
        </p:txBody>
      </p:sp>
      <p:sp>
        <p:nvSpPr>
          <p:cNvPr id="4394" name="Google Shape;4394;p17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Assume models/functions for P(x | y) and P(y)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Train with data to estimate P(x | y) and P(y)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Use Bayes Theorem to calculate </a:t>
            </a:r>
            <a:br>
              <a:rPr lang="en"/>
            </a:br>
            <a:r>
              <a:rPr lang="en"/>
              <a:t>P(y | x) = P(x | y) * P(y) / P(x)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Given new data, use P(y | x) to predict/map the correct label/class</a:t>
            </a:r>
            <a:endParaRPr/>
          </a:p>
        </p:txBody>
      </p:sp>
      <p:sp>
        <p:nvSpPr>
          <p:cNvPr id="4395" name="Google Shape;4395;p1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8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</p:txBody>
      </p:sp>
      <p:sp>
        <p:nvSpPr>
          <p:cNvPr id="4401" name="Google Shape;4401;p18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</p:txBody>
      </p:sp>
      <p:sp>
        <p:nvSpPr>
          <p:cNvPr id="4402" name="Google Shape;4402;p1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  <p:pic>
        <p:nvPicPr>
          <p:cNvPr id="4403" name="Google Shape;4403;p18"/>
          <p:cNvPicPr preferRelativeResize="0"/>
          <p:nvPr/>
        </p:nvPicPr>
        <p:blipFill rotWithShape="1">
          <a:blip r:embed="rId3">
            <a:alphaModFix/>
          </a:blip>
          <a:srcRect b="0" l="0" r="41273" t="0"/>
          <a:stretch/>
        </p:blipFill>
        <p:spPr>
          <a:xfrm>
            <a:off x="366525" y="1588150"/>
            <a:ext cx="3473797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4" name="Google Shape;4404;p18"/>
          <p:cNvPicPr preferRelativeResize="0"/>
          <p:nvPr/>
        </p:nvPicPr>
        <p:blipFill rotWithShape="1">
          <a:blip r:embed="rId3">
            <a:alphaModFix/>
          </a:blip>
          <a:srcRect b="0" l="816" r="81072" t="0"/>
          <a:stretch/>
        </p:blipFill>
        <p:spPr>
          <a:xfrm>
            <a:off x="4072860" y="1588150"/>
            <a:ext cx="1071271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Google Shape;4405;p18"/>
          <p:cNvPicPr preferRelativeResize="0"/>
          <p:nvPr/>
        </p:nvPicPr>
        <p:blipFill rotWithShape="1">
          <a:blip r:embed="rId3">
            <a:alphaModFix/>
          </a:blip>
          <a:srcRect b="0" l="58796" r="0" t="0"/>
          <a:stretch/>
        </p:blipFill>
        <p:spPr>
          <a:xfrm>
            <a:off x="5144131" y="1588150"/>
            <a:ext cx="2437220" cy="24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19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‌Logistic regression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Support Vector Machine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‌Traditional neural networks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‌Nearest Neighbors</a:t>
            </a:r>
            <a:endParaRPr/>
          </a:p>
        </p:txBody>
      </p:sp>
      <p:sp>
        <p:nvSpPr>
          <p:cNvPr id="4411" name="Google Shape;4411;p19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Naïve Bayes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Bayesian networks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Markov random fields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‌Hidden Markov Models (HMM)</a:t>
            </a:r>
            <a:endParaRPr/>
          </a:p>
        </p:txBody>
      </p:sp>
      <p:sp>
        <p:nvSpPr>
          <p:cNvPr id="4412" name="Google Shape;4412;p19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20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18" name="Google Shape;4418;p20"/>
          <p:cNvPicPr preferRelativeResize="0"/>
          <p:nvPr/>
        </p:nvPicPr>
        <p:blipFill rotWithShape="1">
          <a:blip r:embed="rId3">
            <a:alphaModFix/>
          </a:blip>
          <a:srcRect b="0" l="4525" r="0" t="0"/>
          <a:stretch/>
        </p:blipFill>
        <p:spPr>
          <a:xfrm>
            <a:off x="795575" y="952350"/>
            <a:ext cx="6666427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21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24" name="Google Shape;4424;p21"/>
          <p:cNvPicPr preferRelativeResize="0"/>
          <p:nvPr/>
        </p:nvPicPr>
        <p:blipFill rotWithShape="1">
          <a:blip r:embed="rId3">
            <a:alphaModFix/>
          </a:blip>
          <a:srcRect b="4834" l="6890" r="0" t="0"/>
          <a:stretch/>
        </p:blipFill>
        <p:spPr>
          <a:xfrm>
            <a:off x="656825" y="987175"/>
            <a:ext cx="6817152" cy="37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9" name="Google Shape;44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75" y="910975"/>
            <a:ext cx="4407733" cy="384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0" name="Google Shape;4430;p2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87A1"/>
      </a:accent1>
      <a:accent2>
        <a:srgbClr val="D89F39"/>
      </a:accent2>
      <a:accent3>
        <a:srgbClr val="8BAB42"/>
      </a:accent3>
      <a:accent4>
        <a:srgbClr val="FFFFFF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